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1" r:id="rId6"/>
    <p:sldId id="260"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5FD02"/>
    <a:srgbClr val="FF9300"/>
    <a:srgbClr val="FF85FF"/>
    <a:srgbClr val="008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88"/>
    <p:restoredTop sz="96327"/>
  </p:normalViewPr>
  <p:slideViewPr>
    <p:cSldViewPr snapToGrid="0" snapToObjects="1">
      <p:cViewPr varScale="1">
        <p:scale>
          <a:sx n="128" d="100"/>
          <a:sy n="128" d="100"/>
        </p:scale>
        <p:origin x="68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4.emf"/></Relationships>
</file>

<file path=ppt/media/image1.jpeg>
</file>

<file path=ppt/media/image15.png>
</file>

<file path=ppt/media/image16.gif>
</file>

<file path=ppt/media/image2.png>
</file>

<file path=ppt/media/image3.gif>
</file>

<file path=ppt/media/image4.jpeg>
</file>

<file path=ppt/media/image5.png>
</file>

<file path=ppt/media/image6.png>
</file>

<file path=ppt/media/image7.png>
</file>

<file path=ppt/media/image8.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12/12/21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12/12/21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12/12/21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12/12/21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12/12/21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12/12/21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12/12/21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12/12/21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12/12/21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12/12/21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11.emf"/></Relationships>
</file>

<file path=ppt/slides/_rels/slide11.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12.emf"/></Relationships>
</file>

<file path=ppt/slides/_rels/slide12.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13.emf"/></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2.xml"/><Relationship Id="rId1" Type="http://schemas.openxmlformats.org/officeDocument/2006/relationships/vmlDrawing" Target="../drawings/vmlDrawing5.vml"/><Relationship Id="rId6" Type="http://schemas.openxmlformats.org/officeDocument/2006/relationships/image" Target="../media/image14.emf"/><Relationship Id="rId5" Type="http://schemas.openxmlformats.org/officeDocument/2006/relationships/package" Target="../embeddings/Microsoft_Excel_Worksheet4.xlsx"/><Relationship Id="rId4" Type="http://schemas.openxmlformats.org/officeDocument/2006/relationships/image" Target="../media/image16.gif"/></Relationships>
</file>

<file path=ppt/slides/_rels/slide2.xml.rels><?xml version="1.0" encoding="UTF-8" standalone="yes"?>
<Relationships xmlns="http://schemas.openxmlformats.org/package/2006/relationships"><Relationship Id="rId2" Type="http://schemas.openxmlformats.org/officeDocument/2006/relationships/hyperlink" Target="https://en.wikipedia.org/wiki/Title_(property)"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0.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37544-AF57-9F4C-A906-7220907EA423}"/>
              </a:ext>
            </a:extLst>
          </p:cNvPr>
          <p:cNvSpPr>
            <a:spLocks noGrp="1"/>
          </p:cNvSpPr>
          <p:nvPr>
            <p:ph type="ctrTitle"/>
          </p:nvPr>
        </p:nvSpPr>
        <p:spPr>
          <a:xfrm>
            <a:off x="1951076" y="2713330"/>
            <a:ext cx="5589851" cy="1215754"/>
          </a:xfrm>
        </p:spPr>
        <p:txBody>
          <a:bodyPr>
            <a:noAutofit/>
          </a:bodyPr>
          <a:lstStyle/>
          <a:p>
            <a:pPr algn="ctr"/>
            <a:r>
              <a:rPr lang="en-US" sz="9500" i="1" dirty="0">
                <a:solidFill>
                  <a:srgbClr val="FF0000"/>
                </a:solidFill>
                <a:latin typeface="Glitchy Demo" pitchFamily="2" charset="0"/>
                <a:cs typeface="Ebrima" panose="020F0502020204030204" pitchFamily="34" charset="0"/>
              </a:rPr>
              <a:t>N</a:t>
            </a:r>
            <a:r>
              <a:rPr lang="en-US" sz="9500" i="1" dirty="0">
                <a:solidFill>
                  <a:schemeClr val="accent2"/>
                </a:solidFill>
                <a:latin typeface="Glitchy Demo" pitchFamily="2" charset="0"/>
                <a:cs typeface="Ebrima" panose="020F0502020204030204" pitchFamily="34" charset="0"/>
              </a:rPr>
              <a:t>F</a:t>
            </a:r>
            <a:r>
              <a:rPr lang="en-US" sz="9500" i="1" dirty="0">
                <a:solidFill>
                  <a:srgbClr val="FFFF00"/>
                </a:solidFill>
                <a:latin typeface="Glitchy Demo" pitchFamily="2" charset="0"/>
                <a:cs typeface="Ebrima" panose="020F0502020204030204" pitchFamily="34" charset="0"/>
              </a:rPr>
              <a:t>T</a:t>
            </a:r>
            <a:r>
              <a:rPr lang="en-US" sz="9500" i="1" dirty="0">
                <a:solidFill>
                  <a:schemeClr val="accent4">
                    <a:lumMod val="75000"/>
                  </a:schemeClr>
                </a:solidFill>
                <a:latin typeface="Glitchy Demo" pitchFamily="2" charset="0"/>
                <a:cs typeface="Ebrima" panose="020F0502020204030204" pitchFamily="34" charset="0"/>
              </a:rPr>
              <a:t> </a:t>
            </a:r>
            <a:r>
              <a:rPr lang="en-US" sz="9500" i="1" dirty="0">
                <a:solidFill>
                  <a:srgbClr val="00B050"/>
                </a:solidFill>
                <a:latin typeface="Glitchy Demo" pitchFamily="2" charset="0"/>
                <a:cs typeface="Ebrima" panose="020F0502020204030204" pitchFamily="34" charset="0"/>
              </a:rPr>
              <a:t>R</a:t>
            </a:r>
            <a:r>
              <a:rPr lang="en-US" sz="9500" i="1" dirty="0">
                <a:solidFill>
                  <a:srgbClr val="002060"/>
                </a:solidFill>
                <a:latin typeface="Glitchy Demo" pitchFamily="2" charset="0"/>
                <a:cs typeface="Ebrima" panose="020F0502020204030204" pitchFamily="34" charset="0"/>
              </a:rPr>
              <a:t>a</a:t>
            </a:r>
            <a:r>
              <a:rPr lang="en-US" sz="9500" i="1" dirty="0">
                <a:solidFill>
                  <a:schemeClr val="accent4">
                    <a:lumMod val="75000"/>
                  </a:schemeClr>
                </a:solidFill>
                <a:latin typeface="Glitchy Demo" pitchFamily="2" charset="0"/>
                <a:cs typeface="Ebrima" panose="020F0502020204030204" pitchFamily="34" charset="0"/>
              </a:rPr>
              <a:t>t</a:t>
            </a:r>
            <a:r>
              <a:rPr lang="en-US" sz="9500" i="1" dirty="0">
                <a:solidFill>
                  <a:srgbClr val="FF85FF"/>
                </a:solidFill>
                <a:latin typeface="Glitchy Demo" pitchFamily="2" charset="0"/>
                <a:cs typeface="Ebrima" panose="020F0502020204030204" pitchFamily="34" charset="0"/>
              </a:rPr>
              <a:t>i</a:t>
            </a:r>
            <a:r>
              <a:rPr lang="en-US" sz="9500" i="1" dirty="0">
                <a:solidFill>
                  <a:srgbClr val="FF9300"/>
                </a:solidFill>
                <a:latin typeface="Glitchy Demo" pitchFamily="2" charset="0"/>
                <a:cs typeface="Ebrima" panose="020F0502020204030204" pitchFamily="34" charset="0"/>
              </a:rPr>
              <a:t>n</a:t>
            </a:r>
            <a:r>
              <a:rPr lang="en-US" sz="9500" i="1" dirty="0">
                <a:solidFill>
                  <a:srgbClr val="C5FD02"/>
                </a:solidFill>
                <a:latin typeface="Glitchy Demo" pitchFamily="2" charset="0"/>
                <a:cs typeface="Ebrima" panose="020F0502020204030204" pitchFamily="34" charset="0"/>
              </a:rPr>
              <a:t>g</a:t>
            </a:r>
          </a:p>
        </p:txBody>
      </p:sp>
      <p:pic>
        <p:nvPicPr>
          <p:cNvPr id="6146" name="Picture 2" descr="Nyan Cat is being sold as a one-of-a-kind piece of crypto art - The Verge">
            <a:extLst>
              <a:ext uri="{FF2B5EF4-FFF2-40B4-BE49-F238E27FC236}">
                <a16:creationId xmlns:a16="http://schemas.microsoft.com/office/drawing/2014/main" id="{13FD43D3-5A99-2143-B822-13AD12B27A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30631" y="2046216"/>
            <a:ext cx="3578088" cy="23853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07486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34A7F-4667-CA44-8106-0660D908E658}"/>
              </a:ext>
            </a:extLst>
          </p:cNvPr>
          <p:cNvSpPr>
            <a:spLocks noGrp="1"/>
          </p:cNvSpPr>
          <p:nvPr>
            <p:ph type="title"/>
          </p:nvPr>
        </p:nvSpPr>
        <p:spPr>
          <a:xfrm>
            <a:off x="1481503" y="-70338"/>
            <a:ext cx="9056077" cy="800100"/>
          </a:xfrm>
        </p:spPr>
        <p:txBody>
          <a:bodyPr>
            <a:normAutofit/>
          </a:bodyPr>
          <a:lstStyle/>
          <a:p>
            <a:pPr algn="ctr"/>
            <a:r>
              <a:rPr lang="en-IL" sz="3200" dirty="0">
                <a:solidFill>
                  <a:schemeClr val="bg2">
                    <a:lumMod val="75000"/>
                  </a:schemeClr>
                </a:solidFill>
              </a:rPr>
              <a:t>project Steps – twitter users data enrichment</a:t>
            </a:r>
            <a:endParaRPr lang="en-IL" sz="3200" dirty="0"/>
          </a:p>
        </p:txBody>
      </p:sp>
      <p:sp>
        <p:nvSpPr>
          <p:cNvPr id="7" name="TextBox 6">
            <a:extLst>
              <a:ext uri="{FF2B5EF4-FFF2-40B4-BE49-F238E27FC236}">
                <a16:creationId xmlns:a16="http://schemas.microsoft.com/office/drawing/2014/main" id="{02BB0723-692E-C44C-8B01-B8A1AA61EC47}"/>
              </a:ext>
            </a:extLst>
          </p:cNvPr>
          <p:cNvSpPr txBox="1"/>
          <p:nvPr/>
        </p:nvSpPr>
        <p:spPr>
          <a:xfrm>
            <a:off x="2781300" y="729762"/>
            <a:ext cx="6629399" cy="461665"/>
          </a:xfrm>
          <a:prstGeom prst="rect">
            <a:avLst/>
          </a:prstGeom>
          <a:noFill/>
        </p:spPr>
        <p:txBody>
          <a:bodyPr wrap="square" rtlCol="0">
            <a:spAutoFit/>
          </a:bodyPr>
          <a:lstStyle/>
          <a:p>
            <a:pPr algn="ctr"/>
            <a:r>
              <a:rPr lang="en-IL" sz="2400" dirty="0"/>
              <a:t>Twitter Developer Platform – users/show endpoint</a:t>
            </a:r>
          </a:p>
        </p:txBody>
      </p:sp>
      <p:graphicFrame>
        <p:nvGraphicFramePr>
          <p:cNvPr id="8" name="Object 7">
            <a:extLst>
              <a:ext uri="{FF2B5EF4-FFF2-40B4-BE49-F238E27FC236}">
                <a16:creationId xmlns:a16="http://schemas.microsoft.com/office/drawing/2014/main" id="{0AD19266-558D-7C4D-ABF5-0FF790F4FA05}"/>
              </a:ext>
            </a:extLst>
          </p:cNvPr>
          <p:cNvGraphicFramePr>
            <a:graphicFrameLocks noChangeAspect="1"/>
          </p:cNvGraphicFramePr>
          <p:nvPr>
            <p:extLst>
              <p:ext uri="{D42A27DB-BD31-4B8C-83A1-F6EECF244321}">
                <p14:modId xmlns:p14="http://schemas.microsoft.com/office/powerpoint/2010/main" val="388963414"/>
              </p:ext>
            </p:extLst>
          </p:nvPr>
        </p:nvGraphicFramePr>
        <p:xfrm>
          <a:off x="445663" y="1991527"/>
          <a:ext cx="11300672" cy="2699605"/>
        </p:xfrm>
        <a:graphic>
          <a:graphicData uri="http://schemas.openxmlformats.org/presentationml/2006/ole">
            <mc:AlternateContent xmlns:mc="http://schemas.openxmlformats.org/markup-compatibility/2006">
              <mc:Choice xmlns:v="urn:schemas-microsoft-com:vml" Requires="v">
                <p:oleObj spid="_x0000_s3084" name="Worksheet" r:id="rId3" imgW="12814300" imgH="3060700" progId="Excel.Sheet.12">
                  <p:embed/>
                </p:oleObj>
              </mc:Choice>
              <mc:Fallback>
                <p:oleObj name="Worksheet" r:id="rId3" imgW="12814300" imgH="3060700" progId="Excel.Sheet.12">
                  <p:embed/>
                  <p:pic>
                    <p:nvPicPr>
                      <p:cNvPr id="0" name=""/>
                      <p:cNvPicPr/>
                      <p:nvPr/>
                    </p:nvPicPr>
                    <p:blipFill>
                      <a:blip r:embed="rId4"/>
                      <a:stretch>
                        <a:fillRect/>
                      </a:stretch>
                    </p:blipFill>
                    <p:spPr>
                      <a:xfrm>
                        <a:off x="445663" y="1991527"/>
                        <a:ext cx="11300672" cy="2699605"/>
                      </a:xfrm>
                      <a:prstGeom prst="rect">
                        <a:avLst/>
                      </a:prstGeom>
                      <a:noFill/>
                    </p:spPr>
                  </p:pic>
                </p:oleObj>
              </mc:Fallback>
            </mc:AlternateContent>
          </a:graphicData>
        </a:graphic>
      </p:graphicFrame>
    </p:spTree>
    <p:extLst>
      <p:ext uri="{BB962C8B-B14F-4D97-AF65-F5344CB8AC3E}">
        <p14:creationId xmlns:p14="http://schemas.microsoft.com/office/powerpoint/2010/main" val="21529034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38BE9-B0C1-D147-9759-C7F8399BF7A7}"/>
              </a:ext>
            </a:extLst>
          </p:cNvPr>
          <p:cNvSpPr>
            <a:spLocks noGrp="1"/>
          </p:cNvSpPr>
          <p:nvPr>
            <p:ph type="title"/>
          </p:nvPr>
        </p:nvSpPr>
        <p:spPr>
          <a:xfrm>
            <a:off x="367990" y="133815"/>
            <a:ext cx="10679421" cy="501805"/>
          </a:xfrm>
        </p:spPr>
        <p:txBody>
          <a:bodyPr>
            <a:normAutofit fontScale="90000"/>
          </a:bodyPr>
          <a:lstStyle/>
          <a:p>
            <a:pPr algn="ctr"/>
            <a:r>
              <a:rPr lang="en-IL" dirty="0">
                <a:solidFill>
                  <a:schemeClr val="bg2">
                    <a:lumMod val="75000"/>
                  </a:schemeClr>
                </a:solidFill>
              </a:rPr>
              <a:t>project</a:t>
            </a:r>
            <a:r>
              <a:rPr lang="en-IL" sz="3200" dirty="0">
                <a:solidFill>
                  <a:schemeClr val="bg2">
                    <a:lumMod val="75000"/>
                  </a:schemeClr>
                </a:solidFill>
              </a:rPr>
              <a:t> Steps – twitter statuses data gathering</a:t>
            </a:r>
            <a:endParaRPr lang="en-IL" sz="3200" dirty="0"/>
          </a:p>
        </p:txBody>
      </p:sp>
      <p:sp>
        <p:nvSpPr>
          <p:cNvPr id="6" name="TextBox 5">
            <a:extLst>
              <a:ext uri="{FF2B5EF4-FFF2-40B4-BE49-F238E27FC236}">
                <a16:creationId xmlns:a16="http://schemas.microsoft.com/office/drawing/2014/main" id="{7C6E3EF0-252F-4B49-AEF2-5D64C3293C05}"/>
              </a:ext>
            </a:extLst>
          </p:cNvPr>
          <p:cNvSpPr txBox="1"/>
          <p:nvPr/>
        </p:nvSpPr>
        <p:spPr>
          <a:xfrm>
            <a:off x="1843802" y="582832"/>
            <a:ext cx="7727796" cy="461665"/>
          </a:xfrm>
          <a:prstGeom prst="rect">
            <a:avLst/>
          </a:prstGeom>
          <a:noFill/>
        </p:spPr>
        <p:txBody>
          <a:bodyPr wrap="square">
            <a:spAutoFit/>
          </a:bodyPr>
          <a:lstStyle/>
          <a:p>
            <a:pPr algn="ctr"/>
            <a:r>
              <a:rPr lang="en-IL" sz="2400" dirty="0"/>
              <a:t>Twitter Developer Platform – </a:t>
            </a:r>
            <a:r>
              <a:rPr lang="en-US" sz="2400" dirty="0"/>
              <a:t>statuses/</a:t>
            </a:r>
            <a:r>
              <a:rPr lang="en-US" sz="2400" dirty="0" err="1"/>
              <a:t>user_timeline</a:t>
            </a:r>
            <a:r>
              <a:rPr lang="en-US" sz="2400" dirty="0"/>
              <a:t> </a:t>
            </a:r>
            <a:r>
              <a:rPr lang="en-IL" sz="2400" dirty="0"/>
              <a:t>endpoint</a:t>
            </a:r>
          </a:p>
        </p:txBody>
      </p:sp>
      <p:graphicFrame>
        <p:nvGraphicFramePr>
          <p:cNvPr id="7" name="Object 6">
            <a:extLst>
              <a:ext uri="{FF2B5EF4-FFF2-40B4-BE49-F238E27FC236}">
                <a16:creationId xmlns:a16="http://schemas.microsoft.com/office/drawing/2014/main" id="{28E42C18-47C0-AE49-95E0-C1441600172D}"/>
              </a:ext>
            </a:extLst>
          </p:cNvPr>
          <p:cNvGraphicFramePr>
            <a:graphicFrameLocks noChangeAspect="1"/>
          </p:cNvGraphicFramePr>
          <p:nvPr>
            <p:extLst>
              <p:ext uri="{D42A27DB-BD31-4B8C-83A1-F6EECF244321}">
                <p14:modId xmlns:p14="http://schemas.microsoft.com/office/powerpoint/2010/main" val="1813448082"/>
              </p:ext>
            </p:extLst>
          </p:nvPr>
        </p:nvGraphicFramePr>
        <p:xfrm>
          <a:off x="916258" y="1112504"/>
          <a:ext cx="10359483" cy="4632991"/>
        </p:xfrm>
        <a:graphic>
          <a:graphicData uri="http://schemas.openxmlformats.org/presentationml/2006/ole">
            <mc:AlternateContent xmlns:mc="http://schemas.openxmlformats.org/markup-compatibility/2006">
              <mc:Choice xmlns:v="urn:schemas-microsoft-com:vml" Requires="v">
                <p:oleObj spid="_x0000_s4108" name="Worksheet" r:id="rId3" imgW="13093700" imgH="5854700" progId="Excel.Sheet.12">
                  <p:embed/>
                </p:oleObj>
              </mc:Choice>
              <mc:Fallback>
                <p:oleObj name="Worksheet" r:id="rId3" imgW="13093700" imgH="5854700" progId="Excel.Sheet.12">
                  <p:embed/>
                  <p:pic>
                    <p:nvPicPr>
                      <p:cNvPr id="0" name=""/>
                      <p:cNvPicPr/>
                      <p:nvPr/>
                    </p:nvPicPr>
                    <p:blipFill>
                      <a:blip r:embed="rId4"/>
                      <a:stretch>
                        <a:fillRect/>
                      </a:stretch>
                    </p:blipFill>
                    <p:spPr>
                      <a:xfrm>
                        <a:off x="916258" y="1112504"/>
                        <a:ext cx="10359483" cy="4632991"/>
                      </a:xfrm>
                      <a:prstGeom prst="rect">
                        <a:avLst/>
                      </a:prstGeom>
                    </p:spPr>
                  </p:pic>
                </p:oleObj>
              </mc:Fallback>
            </mc:AlternateContent>
          </a:graphicData>
        </a:graphic>
      </p:graphicFrame>
    </p:spTree>
    <p:extLst>
      <p:ext uri="{BB962C8B-B14F-4D97-AF65-F5344CB8AC3E}">
        <p14:creationId xmlns:p14="http://schemas.microsoft.com/office/powerpoint/2010/main" val="23743545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11FD2-7969-7B4D-9EE5-85BC90D12089}"/>
              </a:ext>
            </a:extLst>
          </p:cNvPr>
          <p:cNvSpPr>
            <a:spLocks noGrp="1"/>
          </p:cNvSpPr>
          <p:nvPr>
            <p:ph type="title"/>
          </p:nvPr>
        </p:nvSpPr>
        <p:spPr>
          <a:xfrm>
            <a:off x="1141412" y="0"/>
            <a:ext cx="9905998" cy="641570"/>
          </a:xfrm>
        </p:spPr>
        <p:txBody>
          <a:bodyPr>
            <a:normAutofit/>
          </a:bodyPr>
          <a:lstStyle/>
          <a:p>
            <a:pPr algn="ctr"/>
            <a:r>
              <a:rPr lang="en-IL" sz="3200" dirty="0">
                <a:solidFill>
                  <a:schemeClr val="bg2">
                    <a:lumMod val="75000"/>
                  </a:schemeClr>
                </a:solidFill>
              </a:rPr>
              <a:t>project Steps – tweets data gathering</a:t>
            </a:r>
            <a:endParaRPr lang="en-IL" sz="3200" dirty="0"/>
          </a:p>
        </p:txBody>
      </p:sp>
      <p:sp>
        <p:nvSpPr>
          <p:cNvPr id="5" name="TextBox 4">
            <a:extLst>
              <a:ext uri="{FF2B5EF4-FFF2-40B4-BE49-F238E27FC236}">
                <a16:creationId xmlns:a16="http://schemas.microsoft.com/office/drawing/2014/main" id="{361A5EF3-6985-2D48-940C-DDD770B23BE1}"/>
              </a:ext>
            </a:extLst>
          </p:cNvPr>
          <p:cNvSpPr txBox="1"/>
          <p:nvPr/>
        </p:nvSpPr>
        <p:spPr>
          <a:xfrm>
            <a:off x="2273785" y="599933"/>
            <a:ext cx="7644430" cy="461665"/>
          </a:xfrm>
          <a:prstGeom prst="rect">
            <a:avLst/>
          </a:prstGeom>
          <a:noFill/>
        </p:spPr>
        <p:txBody>
          <a:bodyPr wrap="square">
            <a:spAutoFit/>
          </a:bodyPr>
          <a:lstStyle/>
          <a:p>
            <a:pPr algn="ctr"/>
            <a:r>
              <a:rPr lang="en-IL" sz="2400" dirty="0"/>
              <a:t>Twitter Developer Platform – </a:t>
            </a:r>
            <a:r>
              <a:rPr lang="en-US" sz="2400" dirty="0"/>
              <a:t>search/tweets </a:t>
            </a:r>
            <a:r>
              <a:rPr lang="en-IL" sz="2400" dirty="0"/>
              <a:t>endpoint</a:t>
            </a:r>
          </a:p>
        </p:txBody>
      </p:sp>
      <p:graphicFrame>
        <p:nvGraphicFramePr>
          <p:cNvPr id="6" name="Object 5">
            <a:extLst>
              <a:ext uri="{FF2B5EF4-FFF2-40B4-BE49-F238E27FC236}">
                <a16:creationId xmlns:a16="http://schemas.microsoft.com/office/drawing/2014/main" id="{E826F5B1-C083-5A49-B9B8-29DE7C57BE6B}"/>
              </a:ext>
            </a:extLst>
          </p:cNvPr>
          <p:cNvGraphicFramePr>
            <a:graphicFrameLocks noChangeAspect="1"/>
          </p:cNvGraphicFramePr>
          <p:nvPr>
            <p:extLst>
              <p:ext uri="{D42A27DB-BD31-4B8C-83A1-F6EECF244321}">
                <p14:modId xmlns:p14="http://schemas.microsoft.com/office/powerpoint/2010/main" val="3435029668"/>
              </p:ext>
            </p:extLst>
          </p:nvPr>
        </p:nvGraphicFramePr>
        <p:xfrm>
          <a:off x="644058" y="1241503"/>
          <a:ext cx="10903883" cy="4357767"/>
        </p:xfrm>
        <a:graphic>
          <a:graphicData uri="http://schemas.openxmlformats.org/presentationml/2006/ole">
            <mc:AlternateContent xmlns:mc="http://schemas.openxmlformats.org/markup-compatibility/2006">
              <mc:Choice xmlns:v="urn:schemas-microsoft-com:vml" Requires="v">
                <p:oleObj spid="_x0000_s5132" name="Worksheet" r:id="rId3" imgW="16268700" imgH="6502400" progId="Excel.Sheet.12">
                  <p:embed/>
                </p:oleObj>
              </mc:Choice>
              <mc:Fallback>
                <p:oleObj name="Worksheet" r:id="rId3" imgW="16268700" imgH="6502400" progId="Excel.Sheet.12">
                  <p:embed/>
                  <p:pic>
                    <p:nvPicPr>
                      <p:cNvPr id="0" name=""/>
                      <p:cNvPicPr/>
                      <p:nvPr/>
                    </p:nvPicPr>
                    <p:blipFill>
                      <a:blip r:embed="rId4"/>
                      <a:stretch>
                        <a:fillRect/>
                      </a:stretch>
                    </p:blipFill>
                    <p:spPr>
                      <a:xfrm>
                        <a:off x="644058" y="1241503"/>
                        <a:ext cx="10903883" cy="4357767"/>
                      </a:xfrm>
                      <a:prstGeom prst="rect">
                        <a:avLst/>
                      </a:prstGeom>
                    </p:spPr>
                  </p:pic>
                </p:oleObj>
              </mc:Fallback>
            </mc:AlternateContent>
          </a:graphicData>
        </a:graphic>
      </p:graphicFrame>
    </p:spTree>
    <p:extLst>
      <p:ext uri="{BB962C8B-B14F-4D97-AF65-F5344CB8AC3E}">
        <p14:creationId xmlns:p14="http://schemas.microsoft.com/office/powerpoint/2010/main" val="42917776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EF512-B677-7D4E-BA5B-6836B1DC9ED6}"/>
              </a:ext>
            </a:extLst>
          </p:cNvPr>
          <p:cNvSpPr>
            <a:spLocks noGrp="1"/>
          </p:cNvSpPr>
          <p:nvPr>
            <p:ph type="title"/>
          </p:nvPr>
        </p:nvSpPr>
        <p:spPr>
          <a:xfrm>
            <a:off x="1141413" y="121562"/>
            <a:ext cx="9905998" cy="554299"/>
          </a:xfrm>
        </p:spPr>
        <p:txBody>
          <a:bodyPr>
            <a:normAutofit fontScale="90000"/>
          </a:bodyPr>
          <a:lstStyle/>
          <a:p>
            <a:pPr algn="ctr"/>
            <a:r>
              <a:rPr lang="en-IL" dirty="0">
                <a:solidFill>
                  <a:schemeClr val="bg2">
                    <a:lumMod val="75000"/>
                  </a:schemeClr>
                </a:solidFill>
              </a:rPr>
              <a:t>project Steps – Project rating calculation</a:t>
            </a:r>
            <a:endParaRPr lang="en-IL" dirty="0"/>
          </a:p>
        </p:txBody>
      </p:sp>
      <p:sp>
        <p:nvSpPr>
          <p:cNvPr id="4" name="TextBox 3">
            <a:extLst>
              <a:ext uri="{FF2B5EF4-FFF2-40B4-BE49-F238E27FC236}">
                <a16:creationId xmlns:a16="http://schemas.microsoft.com/office/drawing/2014/main" id="{F3B05C56-C0EA-8B42-ADD0-B9220C169A60}"/>
              </a:ext>
            </a:extLst>
          </p:cNvPr>
          <p:cNvSpPr txBox="1"/>
          <p:nvPr/>
        </p:nvSpPr>
        <p:spPr>
          <a:xfrm>
            <a:off x="1777251" y="758061"/>
            <a:ext cx="8601935" cy="892552"/>
          </a:xfrm>
          <a:prstGeom prst="rect">
            <a:avLst/>
          </a:prstGeom>
          <a:noFill/>
        </p:spPr>
        <p:txBody>
          <a:bodyPr wrap="square" rtlCol="0">
            <a:spAutoFit/>
          </a:bodyPr>
          <a:lstStyle/>
          <a:p>
            <a:pPr algn="ctr"/>
            <a:r>
              <a:rPr lang="en-IL" sz="2600" dirty="0"/>
              <a:t>Spark – pulling data from BigQuery + Rating calculation.</a:t>
            </a:r>
          </a:p>
          <a:p>
            <a:pPr algn="ctr"/>
            <a:r>
              <a:rPr lang="en-IL" sz="2600" dirty="0"/>
              <a:t>Calculation results stored in MySQL database.</a:t>
            </a:r>
          </a:p>
        </p:txBody>
      </p:sp>
      <p:pic>
        <p:nvPicPr>
          <p:cNvPr id="6148" name="Picture 4" descr="Results of JGN&amp;#39;s Top 10 NFT Competition 💪🦁🏆 | by Juggernaut (JGN) |  Medium">
            <a:extLst>
              <a:ext uri="{FF2B5EF4-FFF2-40B4-BE49-F238E27FC236}">
                <a16:creationId xmlns:a16="http://schemas.microsoft.com/office/drawing/2014/main" id="{24C8BA36-BA8B-BE43-8FE8-08139E9A2C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523" y="337614"/>
            <a:ext cx="1937774" cy="2696902"/>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75B25734-5392-0E42-B593-98DC7B9221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59350" y="398711"/>
            <a:ext cx="1632650" cy="217552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2" name="Object 11">
            <a:extLst>
              <a:ext uri="{FF2B5EF4-FFF2-40B4-BE49-F238E27FC236}">
                <a16:creationId xmlns:a16="http://schemas.microsoft.com/office/drawing/2014/main" id="{ADDBBED9-EF9B-544F-80F8-1D2E04FFD79A}"/>
              </a:ext>
            </a:extLst>
          </p:cNvPr>
          <p:cNvGraphicFramePr>
            <a:graphicFrameLocks noChangeAspect="1"/>
          </p:cNvGraphicFramePr>
          <p:nvPr>
            <p:extLst>
              <p:ext uri="{D42A27DB-BD31-4B8C-83A1-F6EECF244321}">
                <p14:modId xmlns:p14="http://schemas.microsoft.com/office/powerpoint/2010/main" val="2938533075"/>
              </p:ext>
            </p:extLst>
          </p:nvPr>
        </p:nvGraphicFramePr>
        <p:xfrm>
          <a:off x="1655926" y="1911554"/>
          <a:ext cx="8876969" cy="4202813"/>
        </p:xfrm>
        <a:graphic>
          <a:graphicData uri="http://schemas.openxmlformats.org/presentationml/2006/ole">
            <mc:AlternateContent xmlns:mc="http://schemas.openxmlformats.org/markup-compatibility/2006">
              <mc:Choice xmlns:v="urn:schemas-microsoft-com:vml" Requires="v">
                <p:oleObj spid="_x0000_s6156" name="Worksheet" r:id="rId5" imgW="8610600" imgH="4076700" progId="Excel.Sheet.12">
                  <p:embed/>
                </p:oleObj>
              </mc:Choice>
              <mc:Fallback>
                <p:oleObj name="Worksheet" r:id="rId5" imgW="8610600" imgH="4076700" progId="Excel.Sheet.12">
                  <p:embed/>
                  <p:pic>
                    <p:nvPicPr>
                      <p:cNvPr id="0" name=""/>
                      <p:cNvPicPr/>
                      <p:nvPr/>
                    </p:nvPicPr>
                    <p:blipFill>
                      <a:blip r:embed="rId6"/>
                      <a:stretch>
                        <a:fillRect/>
                      </a:stretch>
                    </p:blipFill>
                    <p:spPr>
                      <a:xfrm>
                        <a:off x="1655926" y="1911554"/>
                        <a:ext cx="8876969" cy="4202813"/>
                      </a:xfrm>
                      <a:prstGeom prst="rect">
                        <a:avLst/>
                      </a:prstGeom>
                      <a:solidFill>
                        <a:schemeClr val="bg2">
                          <a:lumMod val="40000"/>
                          <a:lumOff val="60000"/>
                        </a:schemeClr>
                      </a:solidFill>
                    </p:spPr>
                  </p:pic>
                </p:oleObj>
              </mc:Fallback>
            </mc:AlternateContent>
          </a:graphicData>
        </a:graphic>
      </p:graphicFrame>
    </p:spTree>
    <p:extLst>
      <p:ext uri="{BB962C8B-B14F-4D97-AF65-F5344CB8AC3E}">
        <p14:creationId xmlns:p14="http://schemas.microsoft.com/office/powerpoint/2010/main" val="12340205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96AF5-15E5-CA45-8BCF-A9377A12FB3C}"/>
              </a:ext>
            </a:extLst>
          </p:cNvPr>
          <p:cNvSpPr>
            <a:spLocks noGrp="1"/>
          </p:cNvSpPr>
          <p:nvPr>
            <p:ph type="title"/>
          </p:nvPr>
        </p:nvSpPr>
        <p:spPr>
          <a:xfrm>
            <a:off x="1143001" y="252758"/>
            <a:ext cx="9905998" cy="561058"/>
          </a:xfrm>
        </p:spPr>
        <p:txBody>
          <a:bodyPr>
            <a:normAutofit fontScale="90000"/>
          </a:bodyPr>
          <a:lstStyle/>
          <a:p>
            <a:pPr algn="ctr"/>
            <a:r>
              <a:rPr lang="en-IL" dirty="0"/>
              <a:t>NFT – </a:t>
            </a:r>
            <a:r>
              <a:rPr lang="en-US" dirty="0"/>
              <a:t>Non-fungible token. </a:t>
            </a:r>
            <a:r>
              <a:rPr lang="en-IL" dirty="0"/>
              <a:t>what is it?!</a:t>
            </a:r>
          </a:p>
        </p:txBody>
      </p:sp>
      <p:sp>
        <p:nvSpPr>
          <p:cNvPr id="3" name="Content Placeholder 2">
            <a:extLst>
              <a:ext uri="{FF2B5EF4-FFF2-40B4-BE49-F238E27FC236}">
                <a16:creationId xmlns:a16="http://schemas.microsoft.com/office/drawing/2014/main" id="{D51E72BF-FC7B-6F49-A802-2EEE5EE91CB5}"/>
              </a:ext>
            </a:extLst>
          </p:cNvPr>
          <p:cNvSpPr>
            <a:spLocks noGrp="1"/>
          </p:cNvSpPr>
          <p:nvPr>
            <p:ph idx="1"/>
          </p:nvPr>
        </p:nvSpPr>
        <p:spPr>
          <a:xfrm>
            <a:off x="603504" y="685800"/>
            <a:ext cx="10972800" cy="5919442"/>
          </a:xfrm>
        </p:spPr>
        <p:txBody>
          <a:bodyPr>
            <a:noAutofit/>
          </a:bodyPr>
          <a:lstStyle/>
          <a:p>
            <a:pPr>
              <a:spcBef>
                <a:spcPts val="400"/>
              </a:spcBef>
            </a:pPr>
            <a:r>
              <a:rPr lang="en-US" sz="1800" dirty="0"/>
              <a:t>A non-fungible token is a unique and non-interchangeable unit of data stored on a digital ledger (blockchain). NFTs can be associated with reproducible items such as photos, videos, 3D models, audio, and other types of digital files as unique items(analogous to a certificate of authenticity). </a:t>
            </a:r>
            <a:r>
              <a:rPr lang="en-US" sz="1800" i="1" dirty="0">
                <a:latin typeface="Times New Roman" panose="02020603050405020304" pitchFamily="18" charset="0"/>
                <a:cs typeface="Times New Roman" panose="02020603050405020304" pitchFamily="18" charset="0"/>
              </a:rPr>
              <a:t>Wikipedia</a:t>
            </a:r>
          </a:p>
          <a:p>
            <a:pPr>
              <a:spcBef>
                <a:spcPts val="400"/>
              </a:spcBef>
            </a:pPr>
            <a:r>
              <a:rPr lang="en-US" sz="1800" dirty="0"/>
              <a:t>NFTs can also be used to define the ownership of a physical product by creating a digital copy of physical product (Digital Twins). NFTs use blockchain technology to provide a public </a:t>
            </a:r>
            <a:r>
              <a:rPr lang="en-US" sz="1800" dirty="0">
                <a:hlinkClick r:id="rId2" tooltip="Title (property)"/>
              </a:rPr>
              <a:t>proof of ownership</a:t>
            </a:r>
            <a:r>
              <a:rPr lang="en-US" sz="1800" dirty="0"/>
              <a:t>. Copies of the original file are not restricted to the owner of the NFT, and can be copied and shared like any file. The lack of interchangeability (fungibility) distinguishes NFTs from blockchain cryptocurrencies, such as Bitcoin. </a:t>
            </a:r>
            <a:r>
              <a:rPr lang="en-US" sz="1800" i="1" dirty="0">
                <a:latin typeface="Times New Roman" panose="02020603050405020304" pitchFamily="18" charset="0"/>
                <a:cs typeface="Times New Roman" panose="02020603050405020304" pitchFamily="18" charset="0"/>
              </a:rPr>
              <a:t>Wikipedia</a:t>
            </a:r>
          </a:p>
          <a:p>
            <a:pPr>
              <a:spcBef>
                <a:spcPts val="400"/>
              </a:spcBef>
            </a:pPr>
            <a:r>
              <a:rPr lang="en-IL" sz="1800" dirty="0"/>
              <a:t>Examples of NFT items: first tweet, </a:t>
            </a:r>
            <a:r>
              <a:rPr lang="en-US" sz="1800" dirty="0"/>
              <a:t>NBA Top Shots, house in Kiev, YouTube video clip, cartoon picture of rocks, Gourmet NFTs (professional and home chefs food recipes), digital art that no one will ever see, digital fragrance, NFT tree and many others.</a:t>
            </a:r>
          </a:p>
          <a:p>
            <a:pPr>
              <a:spcBef>
                <a:spcPts val="400"/>
              </a:spcBef>
            </a:pPr>
            <a:r>
              <a:rPr lang="en-US" sz="1800" dirty="0"/>
              <a:t>The crypto world is fast-moving. By the time you’re reading this, there’s probably new crazy NFTs project is upcoming. Between working with the NFT industry and spending hours and hours researching NFTs, it's clear to us that the potential of NFTs is near-limitless. If the next five years are anything like 2021, we’re going to see blockchain technology and NFTs disrupt all types of industries. And we’ll see demand for NFTs continue to rise.</a:t>
            </a:r>
            <a:br>
              <a:rPr lang="en-US" sz="1800" dirty="0"/>
            </a:br>
            <a:r>
              <a:rPr lang="en-US" sz="1800" dirty="0"/>
              <a:t>But with the rising popularity of NFTs, it's more difficult than ever to find interest NFTs with potential growth. Many of NFT ideas/projects broke new ground in the NFT space and cultivated excitement and hype around their releases.</a:t>
            </a:r>
          </a:p>
        </p:txBody>
      </p:sp>
    </p:spTree>
    <p:extLst>
      <p:ext uri="{BB962C8B-B14F-4D97-AF65-F5344CB8AC3E}">
        <p14:creationId xmlns:p14="http://schemas.microsoft.com/office/powerpoint/2010/main" val="40779726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F2406-06AF-FB44-AE4C-C519F660B758}"/>
              </a:ext>
            </a:extLst>
          </p:cNvPr>
          <p:cNvSpPr>
            <a:spLocks noGrp="1"/>
          </p:cNvSpPr>
          <p:nvPr>
            <p:ph type="title"/>
          </p:nvPr>
        </p:nvSpPr>
        <p:spPr>
          <a:xfrm>
            <a:off x="3263176" y="174634"/>
            <a:ext cx="5361535" cy="581722"/>
          </a:xfrm>
        </p:spPr>
        <p:txBody>
          <a:bodyPr>
            <a:noAutofit/>
          </a:bodyPr>
          <a:lstStyle/>
          <a:p>
            <a:pPr algn="ctr"/>
            <a:r>
              <a:rPr lang="en-IL" dirty="0"/>
              <a:t>Why rating is needed?</a:t>
            </a:r>
          </a:p>
        </p:txBody>
      </p:sp>
      <p:pic>
        <p:nvPicPr>
          <p:cNvPr id="1028" name="Picture 4" descr="A square collage of 5,000 works from Beeple, start with the oldest in the top left corner and continuing to recent works in the bottom right corner.">
            <a:extLst>
              <a:ext uri="{FF2B5EF4-FFF2-40B4-BE49-F238E27FC236}">
                <a16:creationId xmlns:a16="http://schemas.microsoft.com/office/drawing/2014/main" id="{9666DA18-9441-4C43-93AA-C0E52FF15BC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97763" y="888999"/>
            <a:ext cx="8026948" cy="535129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1D4932B-7F37-8B43-B90A-06174C669A98}"/>
              </a:ext>
            </a:extLst>
          </p:cNvPr>
          <p:cNvSpPr txBox="1"/>
          <p:nvPr/>
        </p:nvSpPr>
        <p:spPr>
          <a:xfrm>
            <a:off x="8895425" y="2024109"/>
            <a:ext cx="3116062" cy="3231654"/>
          </a:xfrm>
          <a:prstGeom prst="rect">
            <a:avLst/>
          </a:prstGeom>
          <a:noFill/>
        </p:spPr>
        <p:txBody>
          <a:bodyPr wrap="square" rtlCol="0">
            <a:spAutoFit/>
          </a:bodyPr>
          <a:lstStyle/>
          <a:p>
            <a:r>
              <a:rPr lang="en-IL" dirty="0"/>
              <a:t>Creator – Beeple</a:t>
            </a:r>
          </a:p>
          <a:p>
            <a:r>
              <a:rPr lang="en-US" dirty="0"/>
              <a:t>"</a:t>
            </a:r>
            <a:r>
              <a:rPr lang="en-US" dirty="0" err="1"/>
              <a:t>Everydays</a:t>
            </a:r>
            <a:r>
              <a:rPr lang="en-US" dirty="0"/>
              <a:t> - The First 5000 Days”</a:t>
            </a:r>
          </a:p>
          <a:p>
            <a:r>
              <a:rPr lang="en-US" dirty="0"/>
              <a:t>Until October 2020, the most Mike Winkelmann — the digital artist known as </a:t>
            </a:r>
            <a:r>
              <a:rPr lang="en-US" dirty="0" err="1"/>
              <a:t>Beeple</a:t>
            </a:r>
            <a:r>
              <a:rPr lang="en-US" dirty="0"/>
              <a:t> — had ever sold a print for was $100.</a:t>
            </a:r>
          </a:p>
          <a:p>
            <a:r>
              <a:rPr lang="en-US" dirty="0"/>
              <a:t>At Mar 11 2021 </a:t>
            </a:r>
            <a:r>
              <a:rPr lang="en-US" dirty="0" err="1"/>
              <a:t>Everydays</a:t>
            </a:r>
            <a:r>
              <a:rPr lang="en-US" dirty="0"/>
              <a:t>  was sold for </a:t>
            </a:r>
            <a:r>
              <a:rPr lang="en-US" sz="2400" dirty="0"/>
              <a:t>$69 million</a:t>
            </a:r>
          </a:p>
          <a:p>
            <a:r>
              <a:rPr lang="en-US" dirty="0"/>
              <a:t>*For now it’s the most expensive NFT</a:t>
            </a:r>
            <a:endParaRPr lang="en-IL" dirty="0"/>
          </a:p>
        </p:txBody>
      </p:sp>
    </p:spTree>
    <p:extLst>
      <p:ext uri="{BB962C8B-B14F-4D97-AF65-F5344CB8AC3E}">
        <p14:creationId xmlns:p14="http://schemas.microsoft.com/office/powerpoint/2010/main" val="1676045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F2406-06AF-FB44-AE4C-C519F660B758}"/>
              </a:ext>
            </a:extLst>
          </p:cNvPr>
          <p:cNvSpPr>
            <a:spLocks noGrp="1"/>
          </p:cNvSpPr>
          <p:nvPr>
            <p:ph type="title"/>
          </p:nvPr>
        </p:nvSpPr>
        <p:spPr>
          <a:xfrm>
            <a:off x="3263176" y="174634"/>
            <a:ext cx="5361535" cy="581722"/>
          </a:xfrm>
        </p:spPr>
        <p:txBody>
          <a:bodyPr>
            <a:noAutofit/>
          </a:bodyPr>
          <a:lstStyle/>
          <a:p>
            <a:pPr algn="ctr"/>
            <a:r>
              <a:rPr lang="en-IL" dirty="0"/>
              <a:t>Why rating is needed?</a:t>
            </a:r>
          </a:p>
        </p:txBody>
      </p:sp>
      <p:sp>
        <p:nvSpPr>
          <p:cNvPr id="4" name="TextBox 3">
            <a:extLst>
              <a:ext uri="{FF2B5EF4-FFF2-40B4-BE49-F238E27FC236}">
                <a16:creationId xmlns:a16="http://schemas.microsoft.com/office/drawing/2014/main" id="{81D4932B-7F37-8B43-B90A-06174C669A98}"/>
              </a:ext>
            </a:extLst>
          </p:cNvPr>
          <p:cNvSpPr txBox="1"/>
          <p:nvPr/>
        </p:nvSpPr>
        <p:spPr>
          <a:xfrm>
            <a:off x="2400302" y="4744372"/>
            <a:ext cx="3156438" cy="2062103"/>
          </a:xfrm>
          <a:prstGeom prst="rect">
            <a:avLst/>
          </a:prstGeom>
          <a:noFill/>
        </p:spPr>
        <p:txBody>
          <a:bodyPr wrap="square" rtlCol="0">
            <a:spAutoFit/>
          </a:bodyPr>
          <a:lstStyle/>
          <a:p>
            <a:r>
              <a:rPr lang="en-US" sz="1600" dirty="0"/>
              <a:t>Current Lowest Price Punk Available</a:t>
            </a:r>
            <a:br>
              <a:rPr lang="en-US" sz="1600" dirty="0"/>
            </a:br>
            <a:r>
              <a:rPr lang="en-US" sz="1600" b="1" dirty="0"/>
              <a:t>68 ETH ($271,519.24 USD)</a:t>
            </a:r>
          </a:p>
          <a:p>
            <a:endParaRPr lang="en-US" sz="1600" dirty="0"/>
          </a:p>
          <a:p>
            <a:r>
              <a:rPr lang="en-US" sz="1600" dirty="0"/>
              <a:t>Number of Sales (Last 12 Months)</a:t>
            </a:r>
            <a:br>
              <a:rPr lang="en-US" sz="1600" dirty="0"/>
            </a:br>
            <a:r>
              <a:rPr lang="en-US" sz="1600" b="1" dirty="0"/>
              <a:t>12,005</a:t>
            </a:r>
          </a:p>
          <a:p>
            <a:endParaRPr lang="en-US" sz="1600" dirty="0"/>
          </a:p>
          <a:p>
            <a:r>
              <a:rPr lang="en-US" sz="1600" dirty="0"/>
              <a:t>Total Value of All Sales (Lifetime)</a:t>
            </a:r>
            <a:br>
              <a:rPr lang="en-US" sz="1600" dirty="0"/>
            </a:br>
            <a:r>
              <a:rPr lang="en-US" sz="1600" b="1" dirty="0"/>
              <a:t>613.53K</a:t>
            </a:r>
            <a:r>
              <a:rPr lang="el-GR" sz="1600" b="1" dirty="0"/>
              <a:t>Ξ ($1.78</a:t>
            </a:r>
            <a:r>
              <a:rPr lang="en-US" sz="1600" b="1" dirty="0"/>
              <a:t>B)</a:t>
            </a:r>
            <a:endParaRPr lang="en-US" sz="1600" dirty="0"/>
          </a:p>
        </p:txBody>
      </p:sp>
      <p:pic>
        <p:nvPicPr>
          <p:cNvPr id="6" name="Picture 5">
            <a:extLst>
              <a:ext uri="{FF2B5EF4-FFF2-40B4-BE49-F238E27FC236}">
                <a16:creationId xmlns:a16="http://schemas.microsoft.com/office/drawing/2014/main" id="{62DCBBFC-CBCC-BC47-B118-D44294B9FB8E}"/>
              </a:ext>
            </a:extLst>
          </p:cNvPr>
          <p:cNvPicPr>
            <a:picLocks noChangeAspect="1"/>
          </p:cNvPicPr>
          <p:nvPr/>
        </p:nvPicPr>
        <p:blipFill>
          <a:blip r:embed="rId2"/>
          <a:stretch>
            <a:fillRect/>
          </a:stretch>
        </p:blipFill>
        <p:spPr>
          <a:xfrm>
            <a:off x="757618" y="1662421"/>
            <a:ext cx="10676761" cy="3081951"/>
          </a:xfrm>
          <a:prstGeom prst="rect">
            <a:avLst/>
          </a:prstGeom>
        </p:spPr>
      </p:pic>
      <p:sp>
        <p:nvSpPr>
          <p:cNvPr id="7" name="TextBox 6">
            <a:extLst>
              <a:ext uri="{FF2B5EF4-FFF2-40B4-BE49-F238E27FC236}">
                <a16:creationId xmlns:a16="http://schemas.microsoft.com/office/drawing/2014/main" id="{08726C6D-A710-B747-91FB-0F37C715856D}"/>
              </a:ext>
            </a:extLst>
          </p:cNvPr>
          <p:cNvSpPr txBox="1"/>
          <p:nvPr/>
        </p:nvSpPr>
        <p:spPr>
          <a:xfrm>
            <a:off x="1241231" y="571718"/>
            <a:ext cx="9529346" cy="1015663"/>
          </a:xfrm>
          <a:prstGeom prst="rect">
            <a:avLst/>
          </a:prstGeom>
          <a:noFill/>
        </p:spPr>
        <p:txBody>
          <a:bodyPr wrap="square" rtlCol="0">
            <a:spAutoFit/>
          </a:bodyPr>
          <a:lstStyle/>
          <a:p>
            <a:pPr algn="ctr"/>
            <a:r>
              <a:rPr lang="en-US" sz="2600" i="1" dirty="0">
                <a:solidFill>
                  <a:schemeClr val="bg2">
                    <a:lumMod val="75000"/>
                  </a:schemeClr>
                </a:solidFill>
              </a:rPr>
              <a:t>The </a:t>
            </a:r>
            <a:r>
              <a:rPr lang="en-US" sz="3400" i="1" dirty="0" err="1">
                <a:solidFill>
                  <a:schemeClr val="bg2">
                    <a:lumMod val="75000"/>
                  </a:schemeClr>
                </a:solidFill>
              </a:rPr>
              <a:t>CryptoPunks</a:t>
            </a:r>
            <a:r>
              <a:rPr lang="en-US" sz="2600" i="1" dirty="0">
                <a:solidFill>
                  <a:schemeClr val="bg2">
                    <a:lumMod val="75000"/>
                  </a:schemeClr>
                </a:solidFill>
              </a:rPr>
              <a:t> are 10,000 uniquely generated characters.</a:t>
            </a:r>
          </a:p>
          <a:p>
            <a:pPr algn="ctr"/>
            <a:r>
              <a:rPr lang="en-US" sz="2600" i="1" dirty="0">
                <a:solidFill>
                  <a:schemeClr val="bg2">
                    <a:lumMod val="75000"/>
                  </a:schemeClr>
                </a:solidFill>
              </a:rPr>
              <a:t>Original mint price about 150-250$.</a:t>
            </a:r>
            <a:endParaRPr lang="en-IL" sz="2600" i="1" dirty="0">
              <a:solidFill>
                <a:schemeClr val="bg2">
                  <a:lumMod val="75000"/>
                </a:schemeClr>
              </a:solidFill>
            </a:endParaRPr>
          </a:p>
        </p:txBody>
      </p:sp>
      <p:sp>
        <p:nvSpPr>
          <p:cNvPr id="8" name="TextBox 7">
            <a:extLst>
              <a:ext uri="{FF2B5EF4-FFF2-40B4-BE49-F238E27FC236}">
                <a16:creationId xmlns:a16="http://schemas.microsoft.com/office/drawing/2014/main" id="{3BE19184-275B-7548-BCFD-63E9C2B2A59B}"/>
              </a:ext>
            </a:extLst>
          </p:cNvPr>
          <p:cNvSpPr txBox="1"/>
          <p:nvPr/>
        </p:nvSpPr>
        <p:spPr>
          <a:xfrm>
            <a:off x="6095999" y="4744373"/>
            <a:ext cx="2273186" cy="2062103"/>
          </a:xfrm>
          <a:prstGeom prst="rect">
            <a:avLst/>
          </a:prstGeom>
          <a:noFill/>
        </p:spPr>
        <p:txBody>
          <a:bodyPr wrap="none" rtlCol="0">
            <a:spAutoFit/>
          </a:bodyPr>
          <a:lstStyle/>
          <a:p>
            <a:r>
              <a:rPr lang="en-US" sz="1600" dirty="0"/>
              <a:t>Value of Sales (24 Hours)</a:t>
            </a:r>
            <a:br>
              <a:rPr lang="en-US" sz="1600" dirty="0"/>
            </a:br>
            <a:r>
              <a:rPr lang="en-US" sz="1600" b="1" dirty="0"/>
              <a:t>1.76K</a:t>
            </a:r>
            <a:r>
              <a:rPr lang="el-GR" sz="1600" b="1" dirty="0"/>
              <a:t>Ξ ($7.08</a:t>
            </a:r>
            <a:r>
              <a:rPr lang="en-US" sz="1600" b="1" dirty="0"/>
              <a:t>M)</a:t>
            </a:r>
          </a:p>
          <a:p>
            <a:endParaRPr lang="en-US" sz="1600" dirty="0"/>
          </a:p>
          <a:p>
            <a:r>
              <a:rPr lang="en-US" sz="1600" dirty="0"/>
              <a:t>Value of Sales (Week)</a:t>
            </a:r>
            <a:br>
              <a:rPr lang="en-US" sz="1600" dirty="0"/>
            </a:br>
            <a:r>
              <a:rPr lang="en-US" sz="1600" b="1" dirty="0"/>
              <a:t>12.34K</a:t>
            </a:r>
            <a:r>
              <a:rPr lang="el-GR" sz="1600" b="1" dirty="0"/>
              <a:t>Ξ ($51.26</a:t>
            </a:r>
            <a:r>
              <a:rPr lang="en-US" sz="1600" b="1" dirty="0"/>
              <a:t>M)</a:t>
            </a:r>
            <a:endParaRPr lang="en-US" sz="1600" dirty="0"/>
          </a:p>
          <a:p>
            <a:endParaRPr lang="en-US" sz="1600" dirty="0"/>
          </a:p>
          <a:p>
            <a:r>
              <a:rPr lang="en-US" sz="1600" dirty="0"/>
              <a:t>Value of Sales (4 Weeks)</a:t>
            </a:r>
            <a:br>
              <a:rPr lang="en-US" sz="1600" dirty="0"/>
            </a:br>
            <a:r>
              <a:rPr lang="en-US" sz="1600" b="1" dirty="0"/>
              <a:t>34.61K</a:t>
            </a:r>
            <a:r>
              <a:rPr lang="el-GR" sz="1600" b="1" dirty="0"/>
              <a:t>Ξ ($149.28</a:t>
            </a:r>
            <a:r>
              <a:rPr lang="en-US" sz="1600" b="1" dirty="0"/>
              <a:t>M)</a:t>
            </a:r>
            <a:endParaRPr lang="en-US" sz="1600" dirty="0"/>
          </a:p>
        </p:txBody>
      </p:sp>
    </p:spTree>
    <p:extLst>
      <p:ext uri="{BB962C8B-B14F-4D97-AF65-F5344CB8AC3E}">
        <p14:creationId xmlns:p14="http://schemas.microsoft.com/office/powerpoint/2010/main" val="4063804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ABD37-1780-7240-97EB-F1FF4DD54547}"/>
              </a:ext>
            </a:extLst>
          </p:cNvPr>
          <p:cNvSpPr>
            <a:spLocks noGrp="1"/>
          </p:cNvSpPr>
          <p:nvPr>
            <p:ph type="title"/>
          </p:nvPr>
        </p:nvSpPr>
        <p:spPr>
          <a:xfrm>
            <a:off x="3560885" y="310787"/>
            <a:ext cx="5196254" cy="577236"/>
          </a:xfrm>
        </p:spPr>
        <p:txBody>
          <a:bodyPr>
            <a:normAutofit fontScale="90000"/>
          </a:bodyPr>
          <a:lstStyle/>
          <a:p>
            <a:pPr algn="ctr"/>
            <a:r>
              <a:rPr lang="en-IL" dirty="0"/>
              <a:t>Why rating is needed?</a:t>
            </a:r>
          </a:p>
        </p:txBody>
      </p:sp>
      <p:pic>
        <p:nvPicPr>
          <p:cNvPr id="5" name="Picture 4">
            <a:extLst>
              <a:ext uri="{FF2B5EF4-FFF2-40B4-BE49-F238E27FC236}">
                <a16:creationId xmlns:a16="http://schemas.microsoft.com/office/drawing/2014/main" id="{7660681D-E243-584E-B562-5D97AB9A9911}"/>
              </a:ext>
            </a:extLst>
          </p:cNvPr>
          <p:cNvPicPr>
            <a:picLocks noChangeAspect="1"/>
          </p:cNvPicPr>
          <p:nvPr/>
        </p:nvPicPr>
        <p:blipFill>
          <a:blip r:embed="rId2"/>
          <a:stretch>
            <a:fillRect/>
          </a:stretch>
        </p:blipFill>
        <p:spPr>
          <a:xfrm>
            <a:off x="4612228" y="1548100"/>
            <a:ext cx="3332023" cy="3341077"/>
          </a:xfrm>
          <a:prstGeom prst="rect">
            <a:avLst/>
          </a:prstGeom>
        </p:spPr>
      </p:pic>
      <p:pic>
        <p:nvPicPr>
          <p:cNvPr id="1028" name="Picture 4">
            <a:extLst>
              <a:ext uri="{FF2B5EF4-FFF2-40B4-BE49-F238E27FC236}">
                <a16:creationId xmlns:a16="http://schemas.microsoft.com/office/drawing/2014/main" id="{D7CDAF80-FD08-2647-B1A5-DCC51B1A4B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97" y="1548100"/>
            <a:ext cx="3374334" cy="334107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8192732-052C-0849-BC98-8ACCA6E51D16}"/>
              </a:ext>
            </a:extLst>
          </p:cNvPr>
          <p:cNvSpPr txBox="1"/>
          <p:nvPr/>
        </p:nvSpPr>
        <p:spPr>
          <a:xfrm>
            <a:off x="1977033" y="5009389"/>
            <a:ext cx="1035861" cy="707886"/>
          </a:xfrm>
          <a:prstGeom prst="rect">
            <a:avLst/>
          </a:prstGeom>
          <a:noFill/>
        </p:spPr>
        <p:txBody>
          <a:bodyPr wrap="none" rtlCol="0">
            <a:spAutoFit/>
          </a:bodyPr>
          <a:lstStyle/>
          <a:p>
            <a:r>
              <a:rPr lang="en-IL" sz="4000" dirty="0"/>
              <a:t>$10</a:t>
            </a:r>
          </a:p>
        </p:txBody>
      </p:sp>
      <p:sp>
        <p:nvSpPr>
          <p:cNvPr id="8" name="TextBox 7">
            <a:extLst>
              <a:ext uri="{FF2B5EF4-FFF2-40B4-BE49-F238E27FC236}">
                <a16:creationId xmlns:a16="http://schemas.microsoft.com/office/drawing/2014/main" id="{AC38A815-4B1C-0F44-8738-804DDA687777}"/>
              </a:ext>
            </a:extLst>
          </p:cNvPr>
          <p:cNvSpPr txBox="1"/>
          <p:nvPr/>
        </p:nvSpPr>
        <p:spPr>
          <a:xfrm>
            <a:off x="5760308" y="5009392"/>
            <a:ext cx="1035861" cy="707886"/>
          </a:xfrm>
          <a:prstGeom prst="rect">
            <a:avLst/>
          </a:prstGeom>
          <a:noFill/>
        </p:spPr>
        <p:txBody>
          <a:bodyPr wrap="none" rtlCol="0">
            <a:spAutoFit/>
          </a:bodyPr>
          <a:lstStyle/>
          <a:p>
            <a:r>
              <a:rPr lang="en-IL" sz="4000" dirty="0"/>
              <a:t>$20</a:t>
            </a:r>
          </a:p>
        </p:txBody>
      </p:sp>
      <p:sp>
        <p:nvSpPr>
          <p:cNvPr id="9" name="TextBox 8">
            <a:extLst>
              <a:ext uri="{FF2B5EF4-FFF2-40B4-BE49-F238E27FC236}">
                <a16:creationId xmlns:a16="http://schemas.microsoft.com/office/drawing/2014/main" id="{3C426ADE-BE92-A94D-B2F2-547E3B8751E8}"/>
              </a:ext>
            </a:extLst>
          </p:cNvPr>
          <p:cNvSpPr txBox="1"/>
          <p:nvPr/>
        </p:nvSpPr>
        <p:spPr>
          <a:xfrm>
            <a:off x="9123682" y="5009392"/>
            <a:ext cx="1319592" cy="707886"/>
          </a:xfrm>
          <a:prstGeom prst="rect">
            <a:avLst/>
          </a:prstGeom>
          <a:noFill/>
        </p:spPr>
        <p:txBody>
          <a:bodyPr wrap="none" rtlCol="0">
            <a:spAutoFit/>
          </a:bodyPr>
          <a:lstStyle/>
          <a:p>
            <a:r>
              <a:rPr lang="en-IL" sz="4000" dirty="0"/>
              <a:t>$200</a:t>
            </a:r>
          </a:p>
        </p:txBody>
      </p:sp>
      <p:sp>
        <p:nvSpPr>
          <p:cNvPr id="10" name="TextBox 9">
            <a:extLst>
              <a:ext uri="{FF2B5EF4-FFF2-40B4-BE49-F238E27FC236}">
                <a16:creationId xmlns:a16="http://schemas.microsoft.com/office/drawing/2014/main" id="{0C388895-48CA-A24E-B99F-704230DB3F84}"/>
              </a:ext>
            </a:extLst>
          </p:cNvPr>
          <p:cNvSpPr txBox="1"/>
          <p:nvPr/>
        </p:nvSpPr>
        <p:spPr>
          <a:xfrm>
            <a:off x="3686891" y="781557"/>
            <a:ext cx="4944239" cy="646331"/>
          </a:xfrm>
          <a:prstGeom prst="rect">
            <a:avLst/>
          </a:prstGeom>
          <a:noFill/>
        </p:spPr>
        <p:txBody>
          <a:bodyPr wrap="none" rtlCol="0">
            <a:spAutoFit/>
          </a:bodyPr>
          <a:lstStyle/>
          <a:p>
            <a:r>
              <a:rPr lang="en-IL" sz="3600" dirty="0">
                <a:solidFill>
                  <a:schemeClr val="bg2">
                    <a:lumMod val="75000"/>
                  </a:schemeClr>
                </a:solidFill>
              </a:rPr>
              <a:t>New projects for sale now</a:t>
            </a:r>
          </a:p>
        </p:txBody>
      </p:sp>
      <p:pic>
        <p:nvPicPr>
          <p:cNvPr id="1032" name="Picture 8">
            <a:extLst>
              <a:ext uri="{FF2B5EF4-FFF2-40B4-BE49-F238E27FC236}">
                <a16:creationId xmlns:a16="http://schemas.microsoft.com/office/drawing/2014/main" id="{A2C6347B-CEDC-0D40-A145-C590708BE8D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74348" y="1525861"/>
            <a:ext cx="2818260" cy="33410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59003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86DA2-9F5E-9F46-B787-9D444A162BDB}"/>
              </a:ext>
            </a:extLst>
          </p:cNvPr>
          <p:cNvSpPr>
            <a:spLocks noGrp="1"/>
          </p:cNvSpPr>
          <p:nvPr>
            <p:ph type="title"/>
          </p:nvPr>
        </p:nvSpPr>
        <p:spPr>
          <a:xfrm>
            <a:off x="1141412" y="275618"/>
            <a:ext cx="9905998" cy="524482"/>
          </a:xfrm>
        </p:spPr>
        <p:txBody>
          <a:bodyPr>
            <a:normAutofit fontScale="90000"/>
          </a:bodyPr>
          <a:lstStyle/>
          <a:p>
            <a:pPr algn="ctr"/>
            <a:r>
              <a:rPr lang="en-IL" dirty="0"/>
              <a:t>NFT Rating project – main purpose and logic</a:t>
            </a:r>
          </a:p>
        </p:txBody>
      </p:sp>
      <p:sp>
        <p:nvSpPr>
          <p:cNvPr id="3" name="Content Placeholder 2">
            <a:extLst>
              <a:ext uri="{FF2B5EF4-FFF2-40B4-BE49-F238E27FC236}">
                <a16:creationId xmlns:a16="http://schemas.microsoft.com/office/drawing/2014/main" id="{E257EAEF-EF78-9344-B8FB-5EF9E1DBE7CD}"/>
              </a:ext>
            </a:extLst>
          </p:cNvPr>
          <p:cNvSpPr>
            <a:spLocks noGrp="1"/>
          </p:cNvSpPr>
          <p:nvPr>
            <p:ph idx="1"/>
          </p:nvPr>
        </p:nvSpPr>
        <p:spPr>
          <a:xfrm>
            <a:off x="844062" y="905608"/>
            <a:ext cx="10682653" cy="5609492"/>
          </a:xfrm>
        </p:spPr>
        <p:txBody>
          <a:bodyPr>
            <a:noAutofit/>
          </a:bodyPr>
          <a:lstStyle/>
          <a:p>
            <a:pPr lvl="1"/>
            <a:r>
              <a:rPr lang="en-IL" sz="1600" dirty="0"/>
              <a:t>Main purpose – to analyse NFT upcoming/young projects data and to predict potential growth</a:t>
            </a:r>
          </a:p>
          <a:p>
            <a:pPr lvl="1"/>
            <a:r>
              <a:rPr lang="en-IL" sz="1600" dirty="0"/>
              <a:t>Rating logic - </a:t>
            </a:r>
            <a:r>
              <a:rPr lang="en-US" sz="1600" dirty="0"/>
              <a:t>NFT rating process based on few basic sources - NFT project official sites, NFT community platforms/sites, NFT marketplaces, social media, messaging and digital distribution platform. </a:t>
            </a:r>
          </a:p>
          <a:p>
            <a:pPr lvl="2"/>
            <a:r>
              <a:rPr lang="en-US" sz="1600" dirty="0"/>
              <a:t>Twitter - good promise projects has large and most important active/dynamic twitter. The things that should be examined:</a:t>
            </a:r>
          </a:p>
          <a:p>
            <a:pPr lvl="3"/>
            <a:r>
              <a:rPr lang="en-US" dirty="0"/>
              <a:t>Project registration date on twitter</a:t>
            </a:r>
          </a:p>
          <a:p>
            <a:pPr lvl="3"/>
            <a:r>
              <a:rPr lang="en-US" dirty="0"/>
              <a:t>Quantity of new twits</a:t>
            </a:r>
          </a:p>
          <a:p>
            <a:pPr lvl="3"/>
            <a:r>
              <a:rPr lang="en-US" dirty="0"/>
              <a:t>Project followers on twitter - if there are other popular NFT projects, the project can be promoted by them.</a:t>
            </a:r>
          </a:p>
          <a:p>
            <a:pPr lvl="3"/>
            <a:r>
              <a:rPr lang="en-US" dirty="0"/>
              <a:t>If project exists on twitter for few months without any significant progress, most of chances that it won't be successful</a:t>
            </a:r>
          </a:p>
          <a:p>
            <a:pPr lvl="3"/>
            <a:r>
              <a:rPr lang="en-US" dirty="0"/>
              <a:t>Additional functionality (except NFT) - stacking, gaming, any other relatively complex functionality.</a:t>
            </a:r>
          </a:p>
          <a:p>
            <a:pPr lvl="3"/>
            <a:r>
              <a:rPr lang="en-US" dirty="0"/>
              <a:t>Twitter pages of other collectors and influencers, should be scanned for mentioning the project.</a:t>
            </a:r>
          </a:p>
          <a:p>
            <a:pPr lvl="2"/>
            <a:r>
              <a:rPr lang="en-US" sz="1600" dirty="0"/>
              <a:t>Discord - Peoples activity, project events, competitions and contests. How project works with community/people.</a:t>
            </a:r>
          </a:p>
          <a:p>
            <a:pPr lvl="2"/>
            <a:r>
              <a:rPr lang="en-US" sz="1600" dirty="0"/>
              <a:t>Project site – Roadmap, final goal of a project should NOT be NFT - game, series, performance or something else</a:t>
            </a:r>
            <a:endParaRPr lang="en-IL" sz="1600" dirty="0"/>
          </a:p>
        </p:txBody>
      </p:sp>
    </p:spTree>
    <p:extLst>
      <p:ext uri="{BB962C8B-B14F-4D97-AF65-F5344CB8AC3E}">
        <p14:creationId xmlns:p14="http://schemas.microsoft.com/office/powerpoint/2010/main" val="38848032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44E4-2115-034A-887C-C1B0E7863BA7}"/>
              </a:ext>
            </a:extLst>
          </p:cNvPr>
          <p:cNvSpPr>
            <a:spLocks noGrp="1"/>
          </p:cNvSpPr>
          <p:nvPr>
            <p:ph type="title"/>
          </p:nvPr>
        </p:nvSpPr>
        <p:spPr>
          <a:xfrm>
            <a:off x="694592" y="237392"/>
            <a:ext cx="10352819" cy="1125416"/>
          </a:xfrm>
        </p:spPr>
        <p:txBody>
          <a:bodyPr/>
          <a:lstStyle/>
          <a:p>
            <a:pPr algn="ctr"/>
            <a:r>
              <a:rPr lang="en-IL" dirty="0"/>
              <a:t>NFT Rating project – technical details</a:t>
            </a:r>
          </a:p>
        </p:txBody>
      </p:sp>
      <p:sp>
        <p:nvSpPr>
          <p:cNvPr id="3" name="Content Placeholder 2">
            <a:extLst>
              <a:ext uri="{FF2B5EF4-FFF2-40B4-BE49-F238E27FC236}">
                <a16:creationId xmlns:a16="http://schemas.microsoft.com/office/drawing/2014/main" id="{1144C2D0-12E0-7D44-BEAB-E6C2DD029AC0}"/>
              </a:ext>
            </a:extLst>
          </p:cNvPr>
          <p:cNvSpPr>
            <a:spLocks noGrp="1"/>
          </p:cNvSpPr>
          <p:nvPr>
            <p:ph idx="1"/>
          </p:nvPr>
        </p:nvSpPr>
        <p:spPr>
          <a:xfrm>
            <a:off x="1141412" y="1475764"/>
            <a:ext cx="9905999" cy="4577564"/>
          </a:xfrm>
        </p:spPr>
        <p:txBody>
          <a:bodyPr>
            <a:normAutofit fontScale="92500" lnSpcReduction="20000"/>
          </a:bodyPr>
          <a:lstStyle/>
          <a:p>
            <a:pPr lvl="1"/>
            <a:r>
              <a:rPr lang="en-IL" sz="1800" dirty="0"/>
              <a:t>Project language - python</a:t>
            </a:r>
          </a:p>
          <a:p>
            <a:pPr lvl="1"/>
            <a:r>
              <a:rPr lang="en-IL" sz="1800" dirty="0"/>
              <a:t>Data Sources:</a:t>
            </a:r>
          </a:p>
          <a:p>
            <a:pPr lvl="2"/>
            <a:r>
              <a:rPr lang="en-IL" dirty="0"/>
              <a:t>Projects – </a:t>
            </a:r>
            <a:r>
              <a:rPr lang="en-IL" sz="2400" i="1" dirty="0"/>
              <a:t>rarity.tools</a:t>
            </a:r>
            <a:r>
              <a:rPr lang="en-IL" dirty="0"/>
              <a:t> and </a:t>
            </a:r>
            <a:r>
              <a:rPr lang="en-IL" sz="2400" i="1" dirty="0"/>
              <a:t>opensea.io</a:t>
            </a:r>
          </a:p>
          <a:p>
            <a:pPr lvl="2"/>
            <a:r>
              <a:rPr lang="en-IL" dirty="0"/>
              <a:t>Projects public activity – tweeter and discord</a:t>
            </a:r>
          </a:p>
          <a:p>
            <a:pPr lvl="2"/>
            <a:r>
              <a:rPr lang="en-IL" dirty="0"/>
              <a:t>Roadmap - project site</a:t>
            </a:r>
          </a:p>
          <a:p>
            <a:pPr lvl="1"/>
            <a:r>
              <a:rPr lang="en-IL" sz="1800" dirty="0"/>
              <a:t>Tools and technologies:</a:t>
            </a:r>
          </a:p>
          <a:p>
            <a:pPr lvl="2"/>
            <a:r>
              <a:rPr lang="en-IL"/>
              <a:t>Server </a:t>
            </a:r>
            <a:r>
              <a:rPr lang="en-IL" dirty="0"/>
              <a:t>– Google Cloud Platform</a:t>
            </a:r>
          </a:p>
          <a:p>
            <a:pPr lvl="2"/>
            <a:r>
              <a:rPr lang="en-IL" dirty="0"/>
              <a:t>Code version management - GIT</a:t>
            </a:r>
          </a:p>
          <a:p>
            <a:pPr lvl="2"/>
            <a:r>
              <a:rPr lang="en-IL" dirty="0"/>
              <a:t>Data gathering – REST API, Web scraping (selenium)</a:t>
            </a:r>
          </a:p>
          <a:p>
            <a:pPr lvl="2"/>
            <a:r>
              <a:rPr lang="en-IL" dirty="0"/>
              <a:t>Data storage – BigQuery and MySQL</a:t>
            </a:r>
          </a:p>
          <a:p>
            <a:pPr lvl="2"/>
            <a:r>
              <a:rPr lang="en-IL" dirty="0"/>
              <a:t>Data processing – Spark, kafka</a:t>
            </a:r>
          </a:p>
          <a:p>
            <a:pPr lvl="2"/>
            <a:r>
              <a:rPr lang="en-IL" dirty="0"/>
              <a:t>Scheduling – Airflow</a:t>
            </a:r>
          </a:p>
          <a:p>
            <a:pPr lvl="2"/>
            <a:r>
              <a:rPr lang="en-IL" dirty="0"/>
              <a:t>Natural language analyzing - </a:t>
            </a:r>
            <a:r>
              <a:rPr lang="en-US" dirty="0"/>
              <a:t>Cloud Natural Language API</a:t>
            </a:r>
          </a:p>
        </p:txBody>
      </p:sp>
    </p:spTree>
    <p:extLst>
      <p:ext uri="{BB962C8B-B14F-4D97-AF65-F5344CB8AC3E}">
        <p14:creationId xmlns:p14="http://schemas.microsoft.com/office/powerpoint/2010/main" val="4168573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392B9-4BA7-C546-9916-D4C5EB3C1785}"/>
              </a:ext>
            </a:extLst>
          </p:cNvPr>
          <p:cNvSpPr>
            <a:spLocks noGrp="1"/>
          </p:cNvSpPr>
          <p:nvPr>
            <p:ph type="title"/>
          </p:nvPr>
        </p:nvSpPr>
        <p:spPr>
          <a:xfrm>
            <a:off x="1141412" y="345956"/>
            <a:ext cx="9905998" cy="612405"/>
          </a:xfrm>
        </p:spPr>
        <p:txBody>
          <a:bodyPr/>
          <a:lstStyle/>
          <a:p>
            <a:pPr algn="ctr"/>
            <a:r>
              <a:rPr lang="en-IL" dirty="0"/>
              <a:t>NFT Rating project – architecture diagram</a:t>
            </a:r>
          </a:p>
        </p:txBody>
      </p:sp>
      <p:pic>
        <p:nvPicPr>
          <p:cNvPr id="7" name="Picture 6">
            <a:extLst>
              <a:ext uri="{FF2B5EF4-FFF2-40B4-BE49-F238E27FC236}">
                <a16:creationId xmlns:a16="http://schemas.microsoft.com/office/drawing/2014/main" id="{A497F931-0FFE-4446-B0D0-D1E085CB0898}"/>
              </a:ext>
            </a:extLst>
          </p:cNvPr>
          <p:cNvPicPr>
            <a:picLocks noChangeAspect="1"/>
          </p:cNvPicPr>
          <p:nvPr/>
        </p:nvPicPr>
        <p:blipFill>
          <a:blip r:embed="rId2"/>
          <a:stretch>
            <a:fillRect/>
          </a:stretch>
        </p:blipFill>
        <p:spPr>
          <a:xfrm>
            <a:off x="1739725" y="336873"/>
            <a:ext cx="8709371" cy="6175171"/>
          </a:xfrm>
          <a:prstGeom prst="rect">
            <a:avLst/>
          </a:prstGeom>
        </p:spPr>
      </p:pic>
    </p:spTree>
    <p:extLst>
      <p:ext uri="{BB962C8B-B14F-4D97-AF65-F5344CB8AC3E}">
        <p14:creationId xmlns:p14="http://schemas.microsoft.com/office/powerpoint/2010/main" val="20621689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00F1E-2C1D-8C43-8E80-F06AFEBC32A1}"/>
              </a:ext>
            </a:extLst>
          </p:cNvPr>
          <p:cNvSpPr>
            <a:spLocks noGrp="1"/>
          </p:cNvSpPr>
          <p:nvPr>
            <p:ph type="title"/>
          </p:nvPr>
        </p:nvSpPr>
        <p:spPr>
          <a:xfrm>
            <a:off x="0" y="61546"/>
            <a:ext cx="12192000" cy="1090246"/>
          </a:xfrm>
        </p:spPr>
        <p:txBody>
          <a:bodyPr>
            <a:normAutofit/>
          </a:bodyPr>
          <a:lstStyle/>
          <a:p>
            <a:pPr algn="ctr"/>
            <a:r>
              <a:rPr lang="en-IL" sz="3200" dirty="0">
                <a:solidFill>
                  <a:schemeClr val="bg2">
                    <a:lumMod val="75000"/>
                  </a:schemeClr>
                </a:solidFill>
              </a:rPr>
              <a:t>project Steps – new/upcoming projects data gathering</a:t>
            </a:r>
          </a:p>
        </p:txBody>
      </p:sp>
      <p:sp>
        <p:nvSpPr>
          <p:cNvPr id="3" name="Content Placeholder 2">
            <a:extLst>
              <a:ext uri="{FF2B5EF4-FFF2-40B4-BE49-F238E27FC236}">
                <a16:creationId xmlns:a16="http://schemas.microsoft.com/office/drawing/2014/main" id="{6CBE12C0-ADE6-F940-83C7-25C46AF7DBC6}"/>
              </a:ext>
            </a:extLst>
          </p:cNvPr>
          <p:cNvSpPr>
            <a:spLocks noGrp="1"/>
          </p:cNvSpPr>
          <p:nvPr>
            <p:ph idx="1"/>
          </p:nvPr>
        </p:nvSpPr>
        <p:spPr>
          <a:xfrm>
            <a:off x="2284413" y="876299"/>
            <a:ext cx="7861910" cy="550986"/>
          </a:xfrm>
        </p:spPr>
        <p:txBody>
          <a:bodyPr/>
          <a:lstStyle/>
          <a:p>
            <a:pPr marL="0" indent="0" algn="ctr">
              <a:buNone/>
            </a:pPr>
            <a:r>
              <a:rPr lang="en-IL" i="1" dirty="0"/>
              <a:t>rarity.tools</a:t>
            </a:r>
            <a:r>
              <a:rPr lang="en-IL" dirty="0"/>
              <a:t> -Web scraping (selenium) and </a:t>
            </a:r>
            <a:r>
              <a:rPr lang="en-IL" i="1" dirty="0"/>
              <a:t>opensea.io - </a:t>
            </a:r>
            <a:r>
              <a:rPr lang="en-IL" dirty="0"/>
              <a:t>REST API</a:t>
            </a:r>
            <a:endParaRPr lang="en-IL" i="1" dirty="0"/>
          </a:p>
        </p:txBody>
      </p:sp>
      <p:graphicFrame>
        <p:nvGraphicFramePr>
          <p:cNvPr id="8" name="Object 7">
            <a:extLst>
              <a:ext uri="{FF2B5EF4-FFF2-40B4-BE49-F238E27FC236}">
                <a16:creationId xmlns:a16="http://schemas.microsoft.com/office/drawing/2014/main" id="{773EE250-CEBC-8E48-8E6C-5BA6F797F683}"/>
              </a:ext>
            </a:extLst>
          </p:cNvPr>
          <p:cNvGraphicFramePr>
            <a:graphicFrameLocks noChangeAspect="1"/>
          </p:cNvGraphicFramePr>
          <p:nvPr>
            <p:extLst>
              <p:ext uri="{D42A27DB-BD31-4B8C-83A1-F6EECF244321}">
                <p14:modId xmlns:p14="http://schemas.microsoft.com/office/powerpoint/2010/main" val="2648252077"/>
              </p:ext>
            </p:extLst>
          </p:nvPr>
        </p:nvGraphicFramePr>
        <p:xfrm>
          <a:off x="353038" y="2228288"/>
          <a:ext cx="11485924" cy="2152993"/>
        </p:xfrm>
        <a:graphic>
          <a:graphicData uri="http://schemas.openxmlformats.org/presentationml/2006/ole">
            <mc:AlternateContent xmlns:mc="http://schemas.openxmlformats.org/markup-compatibility/2006">
              <mc:Choice xmlns:v="urn:schemas-microsoft-com:vml" Requires="v">
                <p:oleObj spid="_x0000_s2060" name="Worksheet" r:id="rId3" imgW="14986000" imgH="2857500" progId="Excel.Sheet.12">
                  <p:embed/>
                </p:oleObj>
              </mc:Choice>
              <mc:Fallback>
                <p:oleObj name="Worksheet" r:id="rId3" imgW="14986000" imgH="2857500" progId="Excel.Sheet.12">
                  <p:embed/>
                  <p:pic>
                    <p:nvPicPr>
                      <p:cNvPr id="0" name=""/>
                      <p:cNvPicPr/>
                      <p:nvPr/>
                    </p:nvPicPr>
                    <p:blipFill>
                      <a:blip r:embed="rId4"/>
                      <a:stretch>
                        <a:fillRect/>
                      </a:stretch>
                    </p:blipFill>
                    <p:spPr>
                      <a:xfrm>
                        <a:off x="353038" y="2228288"/>
                        <a:ext cx="11485924" cy="2152993"/>
                      </a:xfrm>
                      <a:prstGeom prst="rect">
                        <a:avLst/>
                      </a:prstGeom>
                    </p:spPr>
                  </p:pic>
                </p:oleObj>
              </mc:Fallback>
            </mc:AlternateContent>
          </a:graphicData>
        </a:graphic>
      </p:graphicFrame>
    </p:spTree>
    <p:extLst>
      <p:ext uri="{BB962C8B-B14F-4D97-AF65-F5344CB8AC3E}">
        <p14:creationId xmlns:p14="http://schemas.microsoft.com/office/powerpoint/2010/main" val="53260345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1634</TotalTime>
  <Words>888</Words>
  <Application>Microsoft Macintosh PowerPoint</Application>
  <PresentationFormat>Widescreen</PresentationFormat>
  <Paragraphs>68</Paragraphs>
  <Slides>13</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13</vt:i4>
      </vt:variant>
    </vt:vector>
  </HeadingPairs>
  <TitlesOfParts>
    <vt:vector size="19" baseType="lpstr">
      <vt:lpstr>Arial</vt:lpstr>
      <vt:lpstr>Glitchy Demo</vt:lpstr>
      <vt:lpstr>Times New Roman</vt:lpstr>
      <vt:lpstr>Tw Cen MT</vt:lpstr>
      <vt:lpstr>Circuit</vt:lpstr>
      <vt:lpstr>Worksheet</vt:lpstr>
      <vt:lpstr>NFT Rating</vt:lpstr>
      <vt:lpstr>NFT – Non-fungible token. what is it?!</vt:lpstr>
      <vt:lpstr>Why rating is needed?</vt:lpstr>
      <vt:lpstr>Why rating is needed?</vt:lpstr>
      <vt:lpstr>Why rating is needed?</vt:lpstr>
      <vt:lpstr>NFT Rating project – main purpose and logic</vt:lpstr>
      <vt:lpstr>NFT Rating project – technical details</vt:lpstr>
      <vt:lpstr>NFT Rating project – architecture diagram</vt:lpstr>
      <vt:lpstr>project Steps – new/upcoming projects data gathering</vt:lpstr>
      <vt:lpstr>project Steps – twitter users data enrichment</vt:lpstr>
      <vt:lpstr>project Steps – twitter statuses data gathering</vt:lpstr>
      <vt:lpstr>project Steps – tweets data gathering</vt:lpstr>
      <vt:lpstr>project Steps – Project rating calculation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NFT Rating project</dc:title>
  <dc:subject/>
  <dc:creator>Anton Vaysberg</dc:creator>
  <cp:keywords/>
  <dc:description/>
  <cp:lastModifiedBy>Anton Vaysberg</cp:lastModifiedBy>
  <cp:revision>11</cp:revision>
  <dcterms:created xsi:type="dcterms:W3CDTF">2021-12-10T15:47:20Z</dcterms:created>
  <dcterms:modified xsi:type="dcterms:W3CDTF">2021-12-12T14:25:40Z</dcterms:modified>
  <cp:category/>
</cp:coreProperties>
</file>

<file path=docProps/thumbnail.jpeg>
</file>